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66" r:id="rId11"/>
    <p:sldId id="267" r:id="rId12"/>
    <p:sldId id="268" r:id="rId13"/>
    <p:sldId id="273" r:id="rId14"/>
    <p:sldId id="269" r:id="rId15"/>
    <p:sldId id="274" r:id="rId16"/>
    <p:sldId id="270" r:id="rId17"/>
    <p:sldId id="275" r:id="rId18"/>
    <p:sldId id="271" r:id="rId19"/>
    <p:sldId id="276" r:id="rId20"/>
    <p:sldId id="272" r:id="rId21"/>
    <p:sldId id="262" r:id="rId22"/>
    <p:sldId id="277" r:id="rId23"/>
    <p:sldId id="278" r:id="rId24"/>
    <p:sldId id="280" r:id="rId25"/>
    <p:sldId id="281" r:id="rId26"/>
    <p:sldId id="279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26/09/2019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289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26/09/2019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16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26/09/2019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96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26/09/2019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723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26/09/2019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780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26/09/2019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50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26/09/2019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297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26/09/2019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761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26/09/2019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495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26/09/2019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31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26/09/2019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028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78011-2F9A-40CB-BFCE-5B18FE3D8D92}" type="datetimeFigureOut">
              <a:rPr lang="es-ES" smtClean="0"/>
              <a:t>26/09/2019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3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www.promega.es/resources/tools/biomath/" TargetMode="Externa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20/08/19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9982" y="595352"/>
            <a:ext cx="991534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mDHCR24 y mSC5D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681219" y="1593273"/>
            <a:ext cx="465848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6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fw1/rv1 --&gt; 8-mer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DHCR24 fw2/rv2 --&gt; 8-mer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DHCR24 fw3/rv2 --&gt; 8-mer</a:t>
            </a:r>
          </a:p>
          <a:p>
            <a:pPr marL="800100" lvl="1" indent="-342900">
              <a:buAutoNum type="arabicPeriod"/>
            </a:pPr>
            <a:r>
              <a:rPr lang="es-ES" dirty="0"/>
              <a:t>SC5D fw1/rv1 --&gt; 7-mer8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SC5D fw2/rv2 --&gt; 7-mer8</a:t>
            </a:r>
          </a:p>
          <a:p>
            <a:pPr marL="800100" lvl="1" indent="-342900">
              <a:buAutoNum type="arabicPeriod"/>
            </a:pPr>
            <a:r>
              <a:rPr lang="es-ES" dirty="0"/>
              <a:t>SC5D fw3/rv3 --&gt; 7-merA1</a:t>
            </a:r>
          </a:p>
          <a:p>
            <a:pPr marL="800100" lvl="1" indent="-342900">
              <a:buAutoNum type="arabicPeriod"/>
            </a:pPr>
            <a:endParaRPr lang="es-ES" dirty="0"/>
          </a:p>
          <a:p>
            <a:r>
              <a:rPr lang="es-ES" dirty="0"/>
              <a:t>B. Gel de agarosa 0.8%, cargando todo el volumen</a:t>
            </a:r>
          </a:p>
          <a:p>
            <a:pPr lvl="1"/>
            <a:r>
              <a:rPr lang="es-ES" sz="2000" b="1" dirty="0">
                <a:solidFill>
                  <a:srgbClr val="00B050"/>
                </a:solidFill>
              </a:rPr>
              <a:t>+ </a:t>
            </a:r>
            <a:r>
              <a:rPr lang="es-ES" dirty="0"/>
              <a:t>Del carril 3, cortamos la banda de 2268pb para usarla de molde para una PCR posterior</a:t>
            </a:r>
          </a:p>
          <a:p>
            <a:pPr lvl="1"/>
            <a:r>
              <a:rPr lang="es-ES" b="1" dirty="0">
                <a:solidFill>
                  <a:srgbClr val="00B0F0"/>
                </a:solidFill>
              </a:rPr>
              <a:t>*</a:t>
            </a:r>
            <a:r>
              <a:rPr lang="es-ES" dirty="0"/>
              <a:t> Repetir PCR con 40µL, 2 tubos por par de </a:t>
            </a:r>
            <a:r>
              <a:rPr lang="es-ES" dirty="0" err="1"/>
              <a:t>primers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82" t="37293" r="22372" b="19658"/>
          <a:stretch/>
        </p:blipFill>
        <p:spPr>
          <a:xfrm>
            <a:off x="1316182" y="2022764"/>
            <a:ext cx="4572000" cy="416598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579421" y="2189018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183047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698991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221319" y="220287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737263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249949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4687555" y="222452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102374" y="2210670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2101039" y="4378036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019829" y="393636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822pb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090151" y="3434322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2954619" y="2992651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2268pb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3545120" y="4376755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3389127" y="397664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852pb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4143072" y="4563150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4117840" y="417689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749pb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4564459" y="3476234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4434242" y="379508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1843pb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842206" y="39519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201565" y="399794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251709" y="335620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2792279" y="29941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+</a:t>
            </a:r>
            <a:endParaRPr lang="es-ES" dirty="0"/>
          </a:p>
        </p:txBody>
      </p:sp>
      <p:cxnSp>
        <p:nvCxnSpPr>
          <p:cNvPr id="31" name="Conector recto 30"/>
          <p:cNvCxnSpPr/>
          <p:nvPr/>
        </p:nvCxnSpPr>
        <p:spPr>
          <a:xfrm flipV="1">
            <a:off x="2698991" y="2224525"/>
            <a:ext cx="314510" cy="364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brir corchete 31"/>
          <p:cNvSpPr/>
          <p:nvPr/>
        </p:nvSpPr>
        <p:spPr>
          <a:xfrm rot="5400000">
            <a:off x="2796972" y="1219202"/>
            <a:ext cx="131933" cy="1364361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Abrir corchete 32"/>
          <p:cNvSpPr/>
          <p:nvPr/>
        </p:nvSpPr>
        <p:spPr>
          <a:xfrm rot="5400000">
            <a:off x="4281005" y="1220635"/>
            <a:ext cx="134705" cy="1358727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/>
          <p:cNvSpPr txBox="1"/>
          <p:nvPr/>
        </p:nvSpPr>
        <p:spPr>
          <a:xfrm>
            <a:off x="2385885" y="145474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DHCR24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3993019" y="145474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SC5D</a:t>
            </a:r>
          </a:p>
        </p:txBody>
      </p:sp>
    </p:spTree>
    <p:extLst>
      <p:ext uri="{BB962C8B-B14F-4D97-AF65-F5344CB8AC3E}">
        <p14:creationId xmlns:p14="http://schemas.microsoft.com/office/powerpoint/2010/main" val="622564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E82C91-4E5C-421B-AB89-F3504AE4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323" y="1991763"/>
            <a:ext cx="2292438" cy="316949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35708" y="655781"/>
            <a:ext cx="46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 (II)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34918" y="1507656"/>
            <a:ext cx="45281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Tamaño del plásmido e insertos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psiCheck2 (II) --&gt;  6,2kpb (18,85ng/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DHCR24 1 --&gt; 822pb (14.7ng/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SC5D 1 --&gt; 852pb (16ng/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Cantidad de plásmido --&gt; 100ng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Ratios plásmido – inserto --&gt; 1:3 y 1:6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Numeración tubos:</a:t>
            </a:r>
          </a:p>
          <a:p>
            <a:pPr lvl="1"/>
            <a:r>
              <a:rPr lang="es-ES" dirty="0"/>
              <a:t>	1--&gt; DHCR24 1:3</a:t>
            </a:r>
          </a:p>
          <a:p>
            <a:pPr lvl="1"/>
            <a:r>
              <a:rPr lang="es-ES" dirty="0"/>
              <a:t>	2--&gt; DHCR23 1:6</a:t>
            </a:r>
          </a:p>
          <a:p>
            <a:pPr lvl="1"/>
            <a:r>
              <a:rPr lang="es-ES" dirty="0"/>
              <a:t>	3--&gt; SC5D 1:3</a:t>
            </a:r>
          </a:p>
          <a:p>
            <a:pPr lvl="1"/>
            <a:r>
              <a:rPr lang="es-ES" dirty="0"/>
              <a:t>	4--&gt; SC5D 1:6</a:t>
            </a:r>
          </a:p>
          <a:p>
            <a:pPr lvl="1"/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5860549" y="16368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741323" y="1636837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E4AFB16-9D52-49B8-88C0-4A3088533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705" y="2082600"/>
            <a:ext cx="2292438" cy="31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0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35708" y="655781"/>
            <a:ext cx="813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Transformación, </a:t>
            </a:r>
            <a:r>
              <a:rPr lang="es-ES" b="1" dirty="0" err="1"/>
              <a:t>miniprep</a:t>
            </a:r>
            <a:r>
              <a:rPr lang="es-ES" b="1" dirty="0"/>
              <a:t> y secuenciación de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 (II)</a:t>
            </a:r>
            <a:endParaRPr lang="es-E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28/08/19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35708" y="1349828"/>
            <a:ext cx="10262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s-ES" dirty="0"/>
              <a:t>Transformación: 1uL de plásmido por alícuota, 4 alícuotas --&gt; picado de colonias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 --&gt; DH 1-3 --&gt; placa vieja, solo funciona </a:t>
            </a:r>
            <a:r>
              <a:rPr lang="es-ES" b="1" dirty="0"/>
              <a:t>DH 3</a:t>
            </a:r>
          </a:p>
          <a:p>
            <a:pPr marL="800100" lvl="1" indent="-342900">
              <a:buAutoNum type="arabicPeriod"/>
            </a:pPr>
            <a:r>
              <a:rPr lang="es-ES" dirty="0"/>
              <a:t>DH 1:6 (         -            ) --&gt; DH 4-7 --&gt; placa vieja, ninguna crece en LB + </a:t>
            </a:r>
            <a:r>
              <a:rPr lang="es-ES" dirty="0" err="1"/>
              <a:t>Amp</a:t>
            </a:r>
            <a:endParaRPr lang="es-ES" dirty="0"/>
          </a:p>
          <a:p>
            <a:pPr marL="800100" lvl="1" indent="-342900">
              <a:buAutoNum type="arabicPeriod"/>
            </a:pPr>
            <a:r>
              <a:rPr lang="es-ES" dirty="0"/>
              <a:t>LSD 1:3 (SC5D fw1) --&gt; </a:t>
            </a:r>
            <a:r>
              <a:rPr lang="es-ES" b="1" dirty="0"/>
              <a:t>LSD 1-9 </a:t>
            </a:r>
            <a:r>
              <a:rPr lang="es-ES" dirty="0"/>
              <a:t>--&gt; placa nueva, colonias separadas, todas las picadas crecen</a:t>
            </a:r>
          </a:p>
          <a:p>
            <a:pPr marL="800100" lvl="1" indent="-342900">
              <a:buAutoNum type="arabicPeriod"/>
            </a:pPr>
            <a:r>
              <a:rPr lang="es-ES" dirty="0"/>
              <a:t>LSD 1:6 (        -        ) --&gt; placa vieja, no se pica nada de aquí</a:t>
            </a:r>
          </a:p>
          <a:p>
            <a:pPr lvl="1"/>
            <a:endParaRPr lang="es-ES" dirty="0"/>
          </a:p>
          <a:p>
            <a:pPr marL="342900" indent="-342900">
              <a:buAutoNum type="alphaUcPeriod"/>
            </a:pPr>
            <a:r>
              <a:rPr lang="es-ES" dirty="0" err="1"/>
              <a:t>Miniprep</a:t>
            </a:r>
            <a:r>
              <a:rPr lang="es-ES" dirty="0"/>
              <a:t>: </a:t>
            </a:r>
          </a:p>
          <a:p>
            <a:pPr marL="800100" lvl="1" indent="-342900">
              <a:buAutoNum type="arabicPeriod"/>
            </a:pPr>
            <a:r>
              <a:rPr lang="es-ES" dirty="0"/>
              <a:t>DH 3 --&gt; [   ] = 627,1ng/</a:t>
            </a:r>
            <a:r>
              <a:rPr lang="es-ES" dirty="0" err="1"/>
              <a:t>uL</a:t>
            </a:r>
            <a:r>
              <a:rPr lang="es-ES" dirty="0"/>
              <a:t> --&gt; SeqID BUU264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1--&gt; [   ] = 611,7ng/</a:t>
            </a:r>
            <a:r>
              <a:rPr lang="es-ES" dirty="0" err="1"/>
              <a:t>uL</a:t>
            </a:r>
            <a:r>
              <a:rPr lang="es-ES" dirty="0"/>
              <a:t> --&gt; SeqID BUU273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3--&gt; [   ] = 595,6ng/</a:t>
            </a:r>
            <a:r>
              <a:rPr lang="es-ES" dirty="0" err="1"/>
              <a:t>uL</a:t>
            </a:r>
            <a:r>
              <a:rPr lang="es-ES" dirty="0"/>
              <a:t> --&gt; SeqID BUU270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9--&gt; [   ] = 648,5ng/</a:t>
            </a:r>
            <a:r>
              <a:rPr lang="es-ES" dirty="0" err="1"/>
              <a:t>uL</a:t>
            </a:r>
            <a:r>
              <a:rPr lang="es-ES" dirty="0"/>
              <a:t> --&gt; SeqID BUU267</a:t>
            </a:r>
          </a:p>
          <a:p>
            <a:pPr lvl="1"/>
            <a:endParaRPr lang="es-ES" dirty="0"/>
          </a:p>
          <a:p>
            <a:pPr marL="342900" indent="-342900">
              <a:buFont typeface="+mj-lt"/>
              <a:buAutoNum type="alphaUcPeriod"/>
            </a:pPr>
            <a:r>
              <a:rPr lang="es-ES" dirty="0"/>
              <a:t>Secuenciación:</a:t>
            </a:r>
          </a:p>
          <a:p>
            <a:pPr lvl="1"/>
            <a:r>
              <a:rPr lang="es-ES" dirty="0"/>
              <a:t>Se manda a secuenciar los cuatro plásmidos --&gt; alineado de la secuencias molde (el 3’UTR) con las secuencias que nos envían</a:t>
            </a:r>
          </a:p>
          <a:p>
            <a:r>
              <a:rPr lang="es-E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1018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21" t="39794" r="313" b="5004"/>
          <a:stretch/>
        </p:blipFill>
        <p:spPr>
          <a:xfrm>
            <a:off x="450530" y="1032939"/>
            <a:ext cx="6374675" cy="83602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2195" y="50943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 – DH3 (SeqID BUU264) ~ 822pb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21589" b="1771"/>
          <a:stretch/>
        </p:blipFill>
        <p:spPr>
          <a:xfrm>
            <a:off x="450530" y="1868962"/>
            <a:ext cx="6385699" cy="5520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936" b="1016"/>
          <a:stretch/>
        </p:blipFill>
        <p:spPr>
          <a:xfrm>
            <a:off x="450530" y="2577739"/>
            <a:ext cx="6936649" cy="37533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349" y="205468"/>
            <a:ext cx="48006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2030"/>
          <a:stretch/>
        </p:blipFill>
        <p:spPr>
          <a:xfrm>
            <a:off x="857930" y="1480593"/>
            <a:ext cx="6905625" cy="482441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7930" y="69231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 – DH3 (SeqID BUU264) ~ 822pb</a:t>
            </a:r>
          </a:p>
        </p:txBody>
      </p:sp>
    </p:spTree>
    <p:extLst>
      <p:ext uri="{BB962C8B-B14F-4D97-AF65-F5344CB8AC3E}">
        <p14:creationId xmlns:p14="http://schemas.microsoft.com/office/powerpoint/2010/main" val="189963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~ 852pb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5" y="1161369"/>
            <a:ext cx="6315075" cy="7905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2114"/>
          <a:stretch/>
        </p:blipFill>
        <p:spPr>
          <a:xfrm>
            <a:off x="607920" y="1821588"/>
            <a:ext cx="6097680" cy="6000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63" y="1152254"/>
            <a:ext cx="6810375" cy="47625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~ 852pb</a:t>
            </a:r>
          </a:p>
        </p:txBody>
      </p:sp>
    </p:spTree>
    <p:extLst>
      <p:ext uri="{BB962C8B-B14F-4D97-AF65-F5344CB8AC3E}">
        <p14:creationId xmlns:p14="http://schemas.microsoft.com/office/powerpoint/2010/main" val="43432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3 (SeqID BUU270) ~ 852pb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295" y="912383"/>
            <a:ext cx="6115050" cy="8477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395" y="1793725"/>
            <a:ext cx="60388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72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84" y="1266689"/>
            <a:ext cx="6877050" cy="50387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37384" y="648772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3 (SeqID BUU270) ~ 852pb</a:t>
            </a:r>
          </a:p>
        </p:txBody>
      </p:sp>
    </p:spTree>
    <p:extLst>
      <p:ext uri="{BB962C8B-B14F-4D97-AF65-F5344CB8AC3E}">
        <p14:creationId xmlns:p14="http://schemas.microsoft.com/office/powerpoint/2010/main" val="206497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1 (SeqID BUU273) ~ 852pb</a:t>
            </a:r>
          </a:p>
          <a:p>
            <a:pPr marL="0" lvl="1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20" y="939649"/>
            <a:ext cx="6105525" cy="771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920" y="1772056"/>
            <a:ext cx="60674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59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13" y="1075644"/>
            <a:ext cx="6896100" cy="52292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4613" y="596521"/>
            <a:ext cx="419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1 (SeqID BUU273) ~ 852pb</a:t>
            </a:r>
          </a:p>
          <a:p>
            <a:pPr marL="0"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288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36646" r="14785" b="25184"/>
          <a:stretch/>
        </p:blipFill>
        <p:spPr>
          <a:xfrm>
            <a:off x="535708" y="2216728"/>
            <a:ext cx="6273641" cy="293716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5835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Amplificación de los insertos – PCR con 40</a:t>
            </a:r>
            <a:r>
              <a:rPr lang="el-GR" sz="2400" b="1" dirty="0"/>
              <a:t>μ</a:t>
            </a:r>
            <a:r>
              <a:rPr lang="es-ES" sz="2400" b="1" dirty="0"/>
              <a:t>L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560946" y="23645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953491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294270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6817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510132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9343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450109" y="320501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3178383" y="3232726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5387482" y="268759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1560946" y="379639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255129" y="38426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1885981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270449" y="1560885"/>
            <a:ext cx="13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617110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41840" y="1570458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5851238" y="145492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5375968" y="1598099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7144541" y="1745551"/>
            <a:ext cx="45165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</a:t>
            </a:r>
            <a:r>
              <a:rPr lang="es-ES" dirty="0" err="1"/>
              <a:t>fw</a:t>
            </a:r>
            <a:r>
              <a:rPr lang="es-ES" dirty="0"/>
              <a:t>/rv1 (62ºC), SC5D </a:t>
            </a:r>
            <a:r>
              <a:rPr lang="es-ES" dirty="0" err="1"/>
              <a:t>fw</a:t>
            </a:r>
            <a:r>
              <a:rPr lang="es-ES" dirty="0"/>
              <a:t>/rv1 y SC5D </a:t>
            </a:r>
            <a:r>
              <a:rPr lang="es-ES" dirty="0" err="1"/>
              <a:t>fw</a:t>
            </a:r>
            <a:r>
              <a:rPr lang="es-ES" dirty="0"/>
              <a:t>/rv3 (64ºC) con un volumen de 40</a:t>
            </a:r>
            <a:r>
              <a:rPr lang="el-GR" dirty="0"/>
              <a:t>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r>
              <a:rPr lang="es-ES" dirty="0"/>
              <a:t>Corte de las bandas 1, 3 y 5 y extracción del gel con el Gel </a:t>
            </a:r>
            <a:r>
              <a:rPr lang="es-ES" dirty="0" err="1"/>
              <a:t>Extraction</a:t>
            </a:r>
            <a:r>
              <a:rPr lang="es-ES" dirty="0"/>
              <a:t> Kit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L).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(1) --&gt; 22,2ng/</a:t>
            </a:r>
            <a:r>
              <a:rPr lang="el-GR" dirty="0"/>
              <a:t>μ</a:t>
            </a:r>
            <a:r>
              <a:rPr lang="es-ES" dirty="0"/>
              <a:t>L (1,1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SC5D-1 (3) --&gt; 31,7ng/</a:t>
            </a:r>
            <a:r>
              <a:rPr lang="el-GR" dirty="0"/>
              <a:t> μ</a:t>
            </a:r>
            <a:r>
              <a:rPr lang="es-ES" dirty="0"/>
              <a:t>L (1,5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SC5D-3 (5) --&gt; 36,3ng/</a:t>
            </a:r>
            <a:r>
              <a:rPr lang="el-GR" dirty="0"/>
              <a:t> μ</a:t>
            </a:r>
            <a:r>
              <a:rPr lang="es-ES" dirty="0"/>
              <a:t>L (1,8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Quedan almacenadas en agarosa a 4ºC las bandas 2, 4 y 6.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21/08/19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5042D26-0A19-4902-842F-7B1C36CD8548}"/>
              </a:ext>
            </a:extLst>
          </p:cNvPr>
          <p:cNvSpPr txBox="1"/>
          <p:nvPr/>
        </p:nvSpPr>
        <p:spPr>
          <a:xfrm>
            <a:off x="1862632" y="5989739"/>
            <a:ext cx="422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¡¡¡ Bandas cortadas solo en fotos de Cris !!!</a:t>
            </a:r>
          </a:p>
        </p:txBody>
      </p:sp>
    </p:spTree>
    <p:extLst>
      <p:ext uri="{BB962C8B-B14F-4D97-AF65-F5344CB8AC3E}">
        <p14:creationId xmlns:p14="http://schemas.microsoft.com/office/powerpoint/2010/main" val="1834771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vs. SC5D fw1 – LSD 3 (SeqID BUU270)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5" y="3083649"/>
            <a:ext cx="8067675" cy="135255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22195" y="2714317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vs. SC5D fw1 – LSD 1 (SeqID BUU273)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95" y="948273"/>
            <a:ext cx="8029575" cy="12001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22195" y="4897593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3 (SeqID BUU270) vs. SC5D fw1 – LSD 1 (SeqID BUU273) 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00" y="5336432"/>
            <a:ext cx="81343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6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SC5Dfw3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05/09/19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7801842" y="1556383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7EE7450-045D-4954-9B70-11779316F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660" y="1995063"/>
            <a:ext cx="2172059" cy="3141509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905956" y="1925715"/>
            <a:ext cx="4141518" cy="3139321"/>
            <a:chOff x="905956" y="1925715"/>
            <a:chExt cx="4141518" cy="3139321"/>
          </a:xfrm>
        </p:grpSpPr>
        <p:sp>
          <p:nvSpPr>
            <p:cNvPr id="6" name="CuadroTexto 5"/>
            <p:cNvSpPr txBox="1"/>
            <p:nvPr/>
          </p:nvSpPr>
          <p:spPr>
            <a:xfrm>
              <a:off x="905956" y="1925715"/>
              <a:ext cx="4141518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s-ES" dirty="0"/>
                <a:t>Tamaño del plásmido e insertos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psiCheck2 --&gt;  6,2kpb (27.8ng/</a:t>
              </a:r>
              <a:r>
                <a:rPr lang="es-ES" dirty="0" err="1"/>
                <a:t>uL</a:t>
              </a:r>
              <a:r>
                <a:rPr lang="es-ES" dirty="0"/>
                <a:t>)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SC5D 3 --&gt; 1843pb (16,8ng/</a:t>
              </a:r>
              <a:r>
                <a:rPr lang="es-ES" dirty="0" err="1"/>
                <a:t>uL</a:t>
              </a:r>
              <a:r>
                <a:rPr lang="es-ES" dirty="0"/>
                <a:t>)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r>
                <a:rPr lang="es-ES" dirty="0"/>
                <a:t>Cantidad de plásmido --&gt; 100ng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r>
                <a:rPr lang="es-ES" dirty="0"/>
                <a:t>Ratio plásmido – inserto --&gt; 1:3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16ºC overnight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SC5D       1:3 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endParaRPr lang="es-ES" dirty="0"/>
            </a:p>
          </p:txBody>
        </p:sp>
        <p:sp>
          <p:nvSpPr>
            <p:cNvPr id="3" name="Elipse 2"/>
            <p:cNvSpPr/>
            <p:nvPr/>
          </p:nvSpPr>
          <p:spPr>
            <a:xfrm>
              <a:off x="2333898" y="4180113"/>
              <a:ext cx="252549" cy="2525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36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7139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SC5Dfw3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10/09/19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109685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</a:t>
            </a:r>
            <a:r>
              <a:rPr lang="el-GR" dirty="0"/>
              <a:t>α</a:t>
            </a:r>
            <a:r>
              <a:rPr lang="es-ES" dirty="0"/>
              <a:t> (almacenadas a -80ºC) --&gt;         había algo más de 100µL en lugar de 50µL 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1 alícuota --&gt; LSD 3 1:3 (SC5D fw3)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        hemos añadido las bacterias al S.O.C antes del shock térmico y se lo hemos dado después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~100µL de bacterias-plásmido --&gt;            el medio estaba turbio (contaminación), pero nos hemos dado cuenta después de echar las bacterias, así que seguimos adelante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1h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11/09/19 --&gt; hay colonias</a:t>
            </a:r>
          </a:p>
          <a:p>
            <a:r>
              <a:rPr lang="es-ES" dirty="0"/>
              <a:t>16/09/19 --&gt; picado de colonias --&gt; LSD 3 1-4</a:t>
            </a:r>
          </a:p>
          <a:p>
            <a:r>
              <a:rPr lang="es-ES" dirty="0"/>
              <a:t>17/09/19 --&gt; </a:t>
            </a:r>
            <a:r>
              <a:rPr lang="es-ES" dirty="0" err="1"/>
              <a:t>miniprep</a:t>
            </a:r>
            <a:r>
              <a:rPr lang="es-ES" dirty="0"/>
              <a:t> y envío a secuenciar LSD 3 2-4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LSD3 2--&gt; [   ] = 602,2ng/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BUU263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LSD3 3--&gt; [   ] = 457,3ng/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BUU266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LSD3 4--&gt; [   ] = 459,3ng/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BUU269</a:t>
            </a:r>
          </a:p>
          <a:p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0E8FF46-D969-4532-9C28-58071F83A0EF}"/>
              </a:ext>
            </a:extLst>
          </p:cNvPr>
          <p:cNvGrpSpPr/>
          <p:nvPr/>
        </p:nvGrpSpPr>
        <p:grpSpPr>
          <a:xfrm>
            <a:off x="9084533" y="1305341"/>
            <a:ext cx="311137" cy="369332"/>
            <a:chOff x="4487366" y="5444673"/>
            <a:chExt cx="311137" cy="369332"/>
          </a:xfrm>
        </p:grpSpPr>
        <p:sp>
          <p:nvSpPr>
            <p:cNvPr id="3" name="Triángulo isósceles 2">
              <a:extLst>
                <a:ext uri="{FF2B5EF4-FFF2-40B4-BE49-F238E27FC236}">
                  <a16:creationId xmlns:a16="http://schemas.microsoft.com/office/drawing/2014/main" id="{E10519A4-AD38-47F3-9391-4F3647261511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A9BAB7AF-B92B-4ECC-943A-65D908812557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7F2735EB-9EAD-4A8E-861A-632AB73AF06F}"/>
              </a:ext>
            </a:extLst>
          </p:cNvPr>
          <p:cNvGrpSpPr/>
          <p:nvPr/>
        </p:nvGrpSpPr>
        <p:grpSpPr>
          <a:xfrm>
            <a:off x="7601080" y="2397308"/>
            <a:ext cx="311137" cy="369332"/>
            <a:chOff x="4487366" y="5444673"/>
            <a:chExt cx="311137" cy="369332"/>
          </a:xfrm>
        </p:grpSpPr>
        <p:sp>
          <p:nvSpPr>
            <p:cNvPr id="10" name="Triángulo isósceles 9">
              <a:extLst>
                <a:ext uri="{FF2B5EF4-FFF2-40B4-BE49-F238E27FC236}">
                  <a16:creationId xmlns:a16="http://schemas.microsoft.com/office/drawing/2014/main" id="{21E56BB6-67F7-45F7-8FBE-EAD7CE618D7A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8D28DF87-05E8-4358-B932-8D0139D25A76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624D90F-77B2-4B1E-9C1B-73DC6E0ED57A}"/>
              </a:ext>
            </a:extLst>
          </p:cNvPr>
          <p:cNvGrpSpPr/>
          <p:nvPr/>
        </p:nvGrpSpPr>
        <p:grpSpPr>
          <a:xfrm>
            <a:off x="6671301" y="2963167"/>
            <a:ext cx="311137" cy="369332"/>
            <a:chOff x="4487366" y="5444673"/>
            <a:chExt cx="311137" cy="369332"/>
          </a:xfrm>
        </p:grpSpPr>
        <p:sp>
          <p:nvSpPr>
            <p:cNvPr id="13" name="Triángulo isósceles 12">
              <a:extLst>
                <a:ext uri="{FF2B5EF4-FFF2-40B4-BE49-F238E27FC236}">
                  <a16:creationId xmlns:a16="http://schemas.microsoft.com/office/drawing/2014/main" id="{9AA1D394-058A-4866-98A3-696D5DE6FD28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95116FE8-B249-427B-AB44-798B05A33F69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4013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16/09/19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9982" y="595352"/>
            <a:ext cx="810875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</a:t>
            </a:r>
            <a:r>
              <a:rPr lang="es-ES" sz="2400" b="1" dirty="0" err="1"/>
              <a:t>mLSS</a:t>
            </a:r>
            <a:endParaRPr lang="es-ES" sz="24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6624800" y="2221807"/>
            <a:ext cx="46584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2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LSS fw1/rv1 --&gt; 7-mer8 --&gt; 2229pb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LSS fw1/rv2 --&gt; 7-mer8 --&gt; 2192pb</a:t>
            </a:r>
          </a:p>
          <a:p>
            <a:pPr lvl="1"/>
            <a:endParaRPr lang="es-ES" dirty="0"/>
          </a:p>
          <a:p>
            <a:r>
              <a:rPr lang="es-ES" dirty="0"/>
              <a:t>B. Gel de agarosa 1%, cargando todo el volumen</a:t>
            </a:r>
          </a:p>
          <a:p>
            <a:r>
              <a:rPr lang="es-ES" dirty="0"/>
              <a:t>C. Escogemos el par de </a:t>
            </a:r>
            <a:r>
              <a:rPr lang="es-ES" dirty="0" err="1"/>
              <a:t>primers</a:t>
            </a:r>
            <a:r>
              <a:rPr lang="es-ES" dirty="0"/>
              <a:t> LSS fw1/rv1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2336231" y="1791722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Std</a:t>
            </a:r>
            <a:endParaRPr lang="es-ES" b="1" dirty="0"/>
          </a:p>
        </p:txBody>
      </p:sp>
      <p:pic>
        <p:nvPicPr>
          <p:cNvPr id="3" name="Imagen 2" descr="Imagen que contiene negro, interior, blanco, electrónica&#10;&#10;Descripción generada automáticamente">
            <a:extLst>
              <a:ext uri="{FF2B5EF4-FFF2-40B4-BE49-F238E27FC236}">
                <a16:creationId xmlns:a16="http://schemas.microsoft.com/office/drawing/2014/main" id="{3773A474-0664-4008-9D30-ED361D322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t="30358" r="40625" b="40885"/>
          <a:stretch/>
        </p:blipFill>
        <p:spPr>
          <a:xfrm>
            <a:off x="1973026" y="2221807"/>
            <a:ext cx="3271423" cy="3026727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4CD19B6A-6506-476F-98E1-F57CF7A5C2AD}"/>
              </a:ext>
            </a:extLst>
          </p:cNvPr>
          <p:cNvSpPr txBox="1"/>
          <p:nvPr/>
        </p:nvSpPr>
        <p:spPr>
          <a:xfrm>
            <a:off x="3063219" y="179557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LSS 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B59F895-42C9-458F-BCD7-B2057206696C}"/>
              </a:ext>
            </a:extLst>
          </p:cNvPr>
          <p:cNvSpPr txBox="1"/>
          <p:nvPr/>
        </p:nvSpPr>
        <p:spPr>
          <a:xfrm>
            <a:off x="3890893" y="1791722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LSS 2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BFC32AF-DCB4-4929-B0CF-4DE867F15F2D}"/>
              </a:ext>
            </a:extLst>
          </p:cNvPr>
          <p:cNvSpPr/>
          <p:nvPr/>
        </p:nvSpPr>
        <p:spPr>
          <a:xfrm>
            <a:off x="2988215" y="2877423"/>
            <a:ext cx="820387" cy="43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7C2FE36-1A6F-42E4-9E53-57FA7739A3B5}"/>
              </a:ext>
            </a:extLst>
          </p:cNvPr>
          <p:cNvSpPr txBox="1"/>
          <p:nvPr/>
        </p:nvSpPr>
        <p:spPr>
          <a:xfrm>
            <a:off x="2950208" y="2470436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2229pb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B32DA6F9-7116-43AB-81EF-2AA9876C4B03}"/>
              </a:ext>
            </a:extLst>
          </p:cNvPr>
          <p:cNvSpPr/>
          <p:nvPr/>
        </p:nvSpPr>
        <p:spPr>
          <a:xfrm>
            <a:off x="3846607" y="2876620"/>
            <a:ext cx="758949" cy="43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8FBEBEF-64FA-4440-85F4-8581F6B15F62}"/>
              </a:ext>
            </a:extLst>
          </p:cNvPr>
          <p:cNvSpPr txBox="1"/>
          <p:nvPr/>
        </p:nvSpPr>
        <p:spPr>
          <a:xfrm>
            <a:off x="3808600" y="246963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2192pb</a:t>
            </a:r>
          </a:p>
        </p:txBody>
      </p:sp>
    </p:spTree>
    <p:extLst>
      <p:ext uri="{BB962C8B-B14F-4D97-AF65-F5344CB8AC3E}">
        <p14:creationId xmlns:p14="http://schemas.microsoft.com/office/powerpoint/2010/main" val="4137267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FEFCD1E-A502-44C9-A775-10B56C05A997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16/09/19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08CC03F-22AD-4027-817C-7D53984DA089}"/>
              </a:ext>
            </a:extLst>
          </p:cNvPr>
          <p:cNvSpPr txBox="1"/>
          <p:nvPr/>
        </p:nvSpPr>
        <p:spPr>
          <a:xfrm>
            <a:off x="699982" y="595352"/>
            <a:ext cx="683744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Amplificación 3’UTR de </a:t>
            </a:r>
            <a:r>
              <a:rPr lang="es-ES" sz="2400" b="1" dirty="0" err="1"/>
              <a:t>mLSS</a:t>
            </a:r>
            <a:r>
              <a:rPr lang="es-ES" sz="2400" b="1" dirty="0"/>
              <a:t> fw1/rv1 – PCR de 40uL</a:t>
            </a:r>
          </a:p>
        </p:txBody>
      </p:sp>
      <p:pic>
        <p:nvPicPr>
          <p:cNvPr id="7" name="Imagen 6" descr="Imagen que contiene interior, negro&#10;&#10;Descripción generada automáticamente">
            <a:extLst>
              <a:ext uri="{FF2B5EF4-FFF2-40B4-BE49-F238E27FC236}">
                <a16:creationId xmlns:a16="http://schemas.microsoft.com/office/drawing/2014/main" id="{AB268A6A-026E-4D88-ABFF-4085DEE99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8" t="38723" r="48743" b="25743"/>
          <a:stretch/>
        </p:blipFill>
        <p:spPr>
          <a:xfrm>
            <a:off x="529209" y="2046083"/>
            <a:ext cx="3295463" cy="3081635"/>
          </a:xfrm>
          <a:prstGeom prst="rect">
            <a:avLst/>
          </a:prstGeom>
        </p:spPr>
      </p:pic>
      <p:pic>
        <p:nvPicPr>
          <p:cNvPr id="9" name="Imagen 8" descr="Imagen que contiene interior, negro, foto&#10;&#10;Descripción generada automáticamente">
            <a:extLst>
              <a:ext uri="{FF2B5EF4-FFF2-40B4-BE49-F238E27FC236}">
                <a16:creationId xmlns:a16="http://schemas.microsoft.com/office/drawing/2014/main" id="{03BF2023-F63B-42D1-87E2-472846CBF8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50301" r="40530" b="13242"/>
          <a:stretch/>
        </p:blipFill>
        <p:spPr>
          <a:xfrm>
            <a:off x="4048773" y="2046083"/>
            <a:ext cx="3295463" cy="308163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2B38190-8C24-4C3E-9334-DE1D32050D19}"/>
              </a:ext>
            </a:extLst>
          </p:cNvPr>
          <p:cNvSpPr txBox="1"/>
          <p:nvPr/>
        </p:nvSpPr>
        <p:spPr>
          <a:xfrm>
            <a:off x="7568337" y="1601741"/>
            <a:ext cx="41895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(V=40µL) usando el par de </a:t>
            </a:r>
            <a:r>
              <a:rPr lang="es-ES" dirty="0" err="1"/>
              <a:t>primers</a:t>
            </a:r>
            <a:r>
              <a:rPr lang="es-ES" dirty="0"/>
              <a:t> </a:t>
            </a:r>
            <a:r>
              <a:rPr lang="es-ES" dirty="0" err="1"/>
              <a:t>mLSS</a:t>
            </a:r>
            <a:r>
              <a:rPr lang="es-ES" dirty="0"/>
              <a:t> fw1/rv1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LSS fw1/rv1 --&gt; 7-mer8 --&gt; 2229pb</a:t>
            </a:r>
          </a:p>
          <a:p>
            <a:r>
              <a:rPr lang="es-ES" dirty="0"/>
              <a:t>B. 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=80</a:t>
            </a:r>
            <a:r>
              <a:rPr lang="el-GR" dirty="0"/>
              <a:t>μ</a:t>
            </a:r>
            <a:r>
              <a:rPr lang="es-ES" dirty="0"/>
              <a:t>L, dos columnas)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 err="1"/>
              <a:t>mLSS</a:t>
            </a:r>
            <a:r>
              <a:rPr lang="es-ES" dirty="0"/>
              <a:t> rv1-1 --&gt; 20,85ng/</a:t>
            </a:r>
            <a:r>
              <a:rPr lang="el-GR" dirty="0"/>
              <a:t>μ</a:t>
            </a:r>
            <a:r>
              <a:rPr lang="es-ES" dirty="0"/>
              <a:t>L (1,668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 err="1"/>
              <a:t>mLSS</a:t>
            </a:r>
            <a:r>
              <a:rPr lang="es-ES" dirty="0"/>
              <a:t> rv1-2 --&gt; 22,23ng/</a:t>
            </a:r>
            <a:r>
              <a:rPr lang="el-GR" dirty="0"/>
              <a:t>μ</a:t>
            </a:r>
            <a:r>
              <a:rPr lang="es-ES" dirty="0"/>
              <a:t>L (1,778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Calidad </a:t>
            </a:r>
          </a:p>
          <a:p>
            <a:pPr marL="800100" lvl="1" indent="-342900"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260/280</a:t>
            </a:r>
            <a:r>
              <a:rPr lang="es-ES" dirty="0"/>
              <a:t> = 2,2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260/230</a:t>
            </a:r>
            <a:r>
              <a:rPr lang="es-ES" dirty="0"/>
              <a:t> = 0,02</a:t>
            </a:r>
          </a:p>
          <a:p>
            <a:pPr marL="800100" lvl="1" indent="-342900">
              <a:buAutoNum type="arabicPeriod"/>
            </a:pP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20EE0FB-7B21-4A6A-A9B4-7C02E72A9EEF}"/>
              </a:ext>
            </a:extLst>
          </p:cNvPr>
          <p:cNvSpPr txBox="1"/>
          <p:nvPr/>
        </p:nvSpPr>
        <p:spPr>
          <a:xfrm>
            <a:off x="829286" y="1643403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Std</a:t>
            </a:r>
            <a:endParaRPr lang="es-ES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8E0073-9D46-488C-A7E2-CA83F34B1747}"/>
              </a:ext>
            </a:extLst>
          </p:cNvPr>
          <p:cNvSpPr txBox="1"/>
          <p:nvPr/>
        </p:nvSpPr>
        <p:spPr>
          <a:xfrm>
            <a:off x="2183315" y="1643403"/>
            <a:ext cx="105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mLSS</a:t>
            </a:r>
            <a:r>
              <a:rPr lang="es-ES" b="1" dirty="0"/>
              <a:t> rv1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0562137-0661-490E-B2CA-4B1B80AC4003}"/>
              </a:ext>
            </a:extLst>
          </p:cNvPr>
          <p:cNvSpPr/>
          <p:nvPr/>
        </p:nvSpPr>
        <p:spPr>
          <a:xfrm>
            <a:off x="2050473" y="2498732"/>
            <a:ext cx="1394686" cy="43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486BC71-AAF6-4536-B931-1F46A763138D}"/>
              </a:ext>
            </a:extLst>
          </p:cNvPr>
          <p:cNvSpPr txBox="1"/>
          <p:nvPr/>
        </p:nvSpPr>
        <p:spPr>
          <a:xfrm>
            <a:off x="2260483" y="2091540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2229pb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511A9C1-4D06-4C68-993B-B33F587909E4}"/>
              </a:ext>
            </a:extLst>
          </p:cNvPr>
          <p:cNvSpPr/>
          <p:nvPr/>
        </p:nvSpPr>
        <p:spPr>
          <a:xfrm>
            <a:off x="5475960" y="2498732"/>
            <a:ext cx="1395889" cy="650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079F300A-EA60-4837-B33F-D218998DA555}"/>
              </a:ext>
            </a:extLst>
          </p:cNvPr>
          <p:cNvSpPr/>
          <p:nvPr/>
        </p:nvSpPr>
        <p:spPr>
          <a:xfrm>
            <a:off x="3539557" y="3356067"/>
            <a:ext cx="794332" cy="4616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015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CD2DB4C-C26A-4E3C-B66A-ACF223C9B7BD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26/09/19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07A5BF-6338-4B0B-AFDD-FA73D498F27E}"/>
              </a:ext>
            </a:extLst>
          </p:cNvPr>
          <p:cNvSpPr txBox="1"/>
          <p:nvPr/>
        </p:nvSpPr>
        <p:spPr>
          <a:xfrm>
            <a:off x="699982" y="595352"/>
            <a:ext cx="739959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clonaje 3’UTR de mSC5D completa – PCR de 20uL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9BF7D3-E647-46AE-AC00-CE5BEB6CAC8D}"/>
              </a:ext>
            </a:extLst>
          </p:cNvPr>
          <p:cNvSpPr txBox="1"/>
          <p:nvPr/>
        </p:nvSpPr>
        <p:spPr>
          <a:xfrm>
            <a:off x="6834960" y="2043289"/>
            <a:ext cx="41895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dos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mSC5D C1 fw3/rv1 (63ºC)--&gt; 3644pb</a:t>
            </a:r>
          </a:p>
          <a:p>
            <a:pPr marL="800100" lvl="1" indent="-342900">
              <a:buAutoNum type="arabicPeriod"/>
            </a:pPr>
            <a:r>
              <a:rPr lang="es-ES" dirty="0"/>
              <a:t>mSC5D C2 fw3/rv2 (65ºC) --&gt; 3377pb</a:t>
            </a:r>
          </a:p>
          <a:p>
            <a:r>
              <a:rPr lang="es-ES" dirty="0"/>
              <a:t>B. Gel de agarosa 1% --&gt; una de las combinaciones funciona (C1) --&gt; cortar banda y extraer del gel (</a:t>
            </a:r>
            <a:r>
              <a:rPr lang="es-ES" dirty="0" err="1"/>
              <a:t>Vf</a:t>
            </a:r>
            <a:r>
              <a:rPr lang="es-ES" dirty="0"/>
              <a:t>=</a:t>
            </a:r>
            <a:r>
              <a:rPr lang="el-GR" dirty="0"/>
              <a:t>μ</a:t>
            </a:r>
            <a:r>
              <a:rPr lang="es-ES" dirty="0"/>
              <a:t>L, columna)</a:t>
            </a:r>
          </a:p>
          <a:p>
            <a:endParaRPr lang="es-ES" dirty="0"/>
          </a:p>
        </p:txBody>
      </p:sp>
      <p:pic>
        <p:nvPicPr>
          <p:cNvPr id="3" name="Imagen 2" descr="Imagen que contiene foto, blanco, agua, cuarto&#10;&#10;Descripción generada automáticamente">
            <a:extLst>
              <a:ext uri="{FF2B5EF4-FFF2-40B4-BE49-F238E27FC236}">
                <a16:creationId xmlns:a16="http://schemas.microsoft.com/office/drawing/2014/main" id="{E32CB213-E09E-40C0-B1A2-640F0BEE7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5" t="39051" r="32267" b="17640"/>
          <a:stretch/>
        </p:blipFill>
        <p:spPr>
          <a:xfrm>
            <a:off x="745587" y="2043289"/>
            <a:ext cx="3221372" cy="307876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8DEFADC-3FA7-4D57-B025-6C34E4BA96C0}"/>
              </a:ext>
            </a:extLst>
          </p:cNvPr>
          <p:cNvSpPr txBox="1"/>
          <p:nvPr/>
        </p:nvSpPr>
        <p:spPr>
          <a:xfrm>
            <a:off x="699982" y="1369821"/>
            <a:ext cx="829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Marker</a:t>
            </a:r>
            <a:r>
              <a:rPr lang="es-ES" sz="1400" b="1" dirty="0"/>
              <a:t> VII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D3B9237-9918-4C77-B2A4-7E5284B2D31A}"/>
              </a:ext>
            </a:extLst>
          </p:cNvPr>
          <p:cNvSpPr/>
          <p:nvPr/>
        </p:nvSpPr>
        <p:spPr>
          <a:xfrm>
            <a:off x="1426383" y="2593679"/>
            <a:ext cx="543997" cy="346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40EB40E-F3C6-4E25-A8BD-49F103BCD664}"/>
              </a:ext>
            </a:extLst>
          </p:cNvPr>
          <p:cNvSpPr txBox="1"/>
          <p:nvPr/>
        </p:nvSpPr>
        <p:spPr>
          <a:xfrm>
            <a:off x="1250181" y="226601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3644pb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8AA2C1C-BE37-411C-A81F-268BE3151EDD}"/>
              </a:ext>
            </a:extLst>
          </p:cNvPr>
          <p:cNvCxnSpPr/>
          <p:nvPr/>
        </p:nvCxnSpPr>
        <p:spPr>
          <a:xfrm>
            <a:off x="950397" y="1931928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B67116-9EB9-4D47-881E-0EA3FC56404B}"/>
              </a:ext>
            </a:extLst>
          </p:cNvPr>
          <p:cNvCxnSpPr/>
          <p:nvPr/>
        </p:nvCxnSpPr>
        <p:spPr>
          <a:xfrm>
            <a:off x="1539025" y="1933326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4E9351D-BE61-4934-807D-1C1A514403C6}"/>
              </a:ext>
            </a:extLst>
          </p:cNvPr>
          <p:cNvCxnSpPr/>
          <p:nvPr/>
        </p:nvCxnSpPr>
        <p:spPr>
          <a:xfrm>
            <a:off x="2109476" y="1933119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CC4EFC-7DE3-4DDE-8848-BD4E5FAA3E1E}"/>
              </a:ext>
            </a:extLst>
          </p:cNvPr>
          <p:cNvCxnSpPr/>
          <p:nvPr/>
        </p:nvCxnSpPr>
        <p:spPr>
          <a:xfrm>
            <a:off x="2698104" y="1934517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503E948-AFB0-4495-A014-20020EA67A5D}"/>
              </a:ext>
            </a:extLst>
          </p:cNvPr>
          <p:cNvCxnSpPr/>
          <p:nvPr/>
        </p:nvCxnSpPr>
        <p:spPr>
          <a:xfrm>
            <a:off x="3286731" y="1931928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399DD1F-032E-4949-A010-0721F7A049D7}"/>
              </a:ext>
            </a:extLst>
          </p:cNvPr>
          <p:cNvSpPr txBox="1"/>
          <p:nvPr/>
        </p:nvSpPr>
        <p:spPr>
          <a:xfrm>
            <a:off x="1355443" y="1389265"/>
            <a:ext cx="685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SC5D C1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6820802-D414-4287-8A5D-871F226BE694}"/>
              </a:ext>
            </a:extLst>
          </p:cNvPr>
          <p:cNvSpPr txBox="1"/>
          <p:nvPr/>
        </p:nvSpPr>
        <p:spPr>
          <a:xfrm>
            <a:off x="2515185" y="1389265"/>
            <a:ext cx="685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SC5D C2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07BBDA1-A950-4EF6-8659-3171E0E4DE02}"/>
              </a:ext>
            </a:extLst>
          </p:cNvPr>
          <p:cNvSpPr txBox="1"/>
          <p:nvPr/>
        </p:nvSpPr>
        <p:spPr>
          <a:xfrm>
            <a:off x="3032213" y="1383935"/>
            <a:ext cx="829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Nippon</a:t>
            </a:r>
            <a:r>
              <a:rPr lang="es-ES" sz="1400" b="1" dirty="0"/>
              <a:t> 100bp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EC2FFDC4-7AF4-4483-B9D9-565BE19BC2C1}"/>
              </a:ext>
            </a:extLst>
          </p:cNvPr>
          <p:cNvCxnSpPr>
            <a:cxnSpLocks/>
          </p:cNvCxnSpPr>
          <p:nvPr/>
        </p:nvCxnSpPr>
        <p:spPr>
          <a:xfrm>
            <a:off x="4080889" y="2847726"/>
            <a:ext cx="2048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C1424BE-419F-4AEE-B0B6-EA6B78095033}"/>
              </a:ext>
            </a:extLst>
          </p:cNvPr>
          <p:cNvSpPr txBox="1"/>
          <p:nvPr/>
        </p:nvSpPr>
        <p:spPr>
          <a:xfrm>
            <a:off x="4299669" y="2660511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3000pb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C1090EEF-3307-4E65-AE3D-95CC8C4F3D74}"/>
              </a:ext>
            </a:extLst>
          </p:cNvPr>
          <p:cNvCxnSpPr>
            <a:cxnSpLocks/>
          </p:cNvCxnSpPr>
          <p:nvPr/>
        </p:nvCxnSpPr>
        <p:spPr>
          <a:xfrm>
            <a:off x="4069023" y="3175113"/>
            <a:ext cx="2048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E9BCC48-FF42-4AF5-84AC-87B74F00ECB0}"/>
              </a:ext>
            </a:extLst>
          </p:cNvPr>
          <p:cNvSpPr txBox="1"/>
          <p:nvPr/>
        </p:nvSpPr>
        <p:spPr>
          <a:xfrm>
            <a:off x="4287803" y="2987898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1500pb</a:t>
            </a:r>
          </a:p>
        </p:txBody>
      </p:sp>
      <p:pic>
        <p:nvPicPr>
          <p:cNvPr id="8" name="Imagen 7" descr="Imagen que contiene oscuro, negro, blanco, noche&#10;&#10;Descripción generada automáticamente">
            <a:extLst>
              <a:ext uri="{FF2B5EF4-FFF2-40B4-BE49-F238E27FC236}">
                <a16:creationId xmlns:a16="http://schemas.microsoft.com/office/drawing/2014/main" id="{B262709C-79F1-4795-8B03-86C9AE1D46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777" y="4117679"/>
            <a:ext cx="2109216" cy="2340864"/>
          </a:xfrm>
          <a:prstGeom prst="rect">
            <a:avLst/>
          </a:prstGeom>
        </p:spPr>
      </p:pic>
      <p:sp>
        <p:nvSpPr>
          <p:cNvPr id="26" name="Flecha doblada hacia arriba 20">
            <a:extLst>
              <a:ext uri="{FF2B5EF4-FFF2-40B4-BE49-F238E27FC236}">
                <a16:creationId xmlns:a16="http://schemas.microsoft.com/office/drawing/2014/main" id="{CF245C69-DCDD-4BE4-8586-438C84E189B5}"/>
              </a:ext>
            </a:extLst>
          </p:cNvPr>
          <p:cNvSpPr/>
          <p:nvPr/>
        </p:nvSpPr>
        <p:spPr>
          <a:xfrm rot="5400000">
            <a:off x="3399031" y="4966201"/>
            <a:ext cx="1057917" cy="766619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0D09600-25B5-40A0-BB8E-09A95BBD1BD8}"/>
              </a:ext>
            </a:extLst>
          </p:cNvPr>
          <p:cNvSpPr/>
          <p:nvPr/>
        </p:nvSpPr>
        <p:spPr>
          <a:xfrm>
            <a:off x="4744117" y="4710545"/>
            <a:ext cx="372828" cy="250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2833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038C8A5-8A62-44C4-BE74-FA917478251A}"/>
              </a:ext>
            </a:extLst>
          </p:cNvPr>
          <p:cNvSpPr txBox="1"/>
          <p:nvPr/>
        </p:nvSpPr>
        <p:spPr>
          <a:xfrm>
            <a:off x="522195" y="509435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BUU263) ~ 1843pb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B732AA-F529-440F-A9E0-08762AA6F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36" y="878767"/>
            <a:ext cx="5836493" cy="8074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3E684D8-853D-4CD3-A868-D96504674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5" y="1686187"/>
            <a:ext cx="5836493" cy="5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55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92" t="20949" r="44109" b="31340"/>
          <a:stretch/>
        </p:blipFill>
        <p:spPr>
          <a:xfrm>
            <a:off x="1072647" y="1429498"/>
            <a:ext cx="4588328" cy="510311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67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PCR con la banda purificada DHCR24 fw3/rv2 (PCR3) como molde y análisis de psi-Check2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00644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62598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84690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2755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452040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951045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236155" y="4546724"/>
            <a:ext cx="29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>
            <a:off x="2499828" y="2816960"/>
            <a:ext cx="93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Cortado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>
            <a:off x="2819263" y="3100103"/>
            <a:ext cx="123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No cortado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527982" y="1696141"/>
            <a:ext cx="45008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PCR de 20uL usando como molde la banda purificada DHCR24 fw3/rv2 (62ºC)</a:t>
            </a:r>
          </a:p>
          <a:p>
            <a:pPr marL="342900" indent="-342900">
              <a:buAutoNum type="arabicPeriod"/>
            </a:pPr>
            <a:r>
              <a:rPr lang="es-ES" dirty="0"/>
              <a:t>Concentración: 13,25ng/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</a:t>
            </a:r>
          </a:p>
          <a:p>
            <a:endParaRPr lang="es-ES" dirty="0"/>
          </a:p>
          <a:p>
            <a:r>
              <a:rPr lang="es-ES" dirty="0"/>
              <a:t>No sale, posible contaminación --&gt; repetir la PCR de cero con </a:t>
            </a:r>
            <a:r>
              <a:rPr lang="es-ES" dirty="0" err="1"/>
              <a:t>gDNA</a:t>
            </a:r>
            <a:r>
              <a:rPr lang="es-ES" dirty="0"/>
              <a:t> de N2A y el par de </a:t>
            </a:r>
            <a:r>
              <a:rPr lang="es-ES" dirty="0" err="1"/>
              <a:t>primers</a:t>
            </a:r>
            <a:r>
              <a:rPr lang="es-ES" dirty="0"/>
              <a:t> DHCR24 fw3/rv2 a distintas temperaturas (63 y 65ºC)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Comprobar si psi-</a:t>
            </a:r>
            <a:r>
              <a:rPr lang="es-ES" dirty="0" err="1"/>
              <a:t>Check</a:t>
            </a:r>
            <a:r>
              <a:rPr lang="es-ES" dirty="0"/>
              <a:t> 2 estaba cortado, usando como control la 3’UTR de ABCA1</a:t>
            </a:r>
          </a:p>
          <a:p>
            <a:pPr lvl="1"/>
            <a:r>
              <a:rPr lang="es-ES" dirty="0"/>
              <a:t>- Hay psi-</a:t>
            </a:r>
            <a:r>
              <a:rPr lang="es-ES" dirty="0" err="1"/>
              <a:t>Check</a:t>
            </a:r>
            <a:r>
              <a:rPr lang="es-ES" dirty="0"/>
              <a:t> 2 cortado para hacer una primera ligación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12" name="Cerrar corchete 11">
            <a:extLst>
              <a:ext uri="{FF2B5EF4-FFF2-40B4-BE49-F238E27FC236}">
                <a16:creationId xmlns:a16="http://schemas.microsoft.com/office/drawing/2014/main" id="{9E2B9557-64AC-4788-A2FA-F30FBB742C25}"/>
              </a:ext>
            </a:extLst>
          </p:cNvPr>
          <p:cNvSpPr/>
          <p:nvPr/>
        </p:nvSpPr>
        <p:spPr>
          <a:xfrm>
            <a:off x="2190436" y="4295163"/>
            <a:ext cx="45719" cy="872455"/>
          </a:xfrm>
          <a:prstGeom prst="rightBracke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8D82924-DF5E-4797-90DC-4A04039FD5E9}"/>
              </a:ext>
            </a:extLst>
          </p:cNvPr>
          <p:cNvSpPr txBox="1"/>
          <p:nvPr/>
        </p:nvSpPr>
        <p:spPr>
          <a:xfrm rot="16200000">
            <a:off x="3866860" y="306202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3’UTR ABCA1</a:t>
            </a:r>
          </a:p>
        </p:txBody>
      </p:sp>
    </p:spTree>
    <p:extLst>
      <p:ext uri="{BB962C8B-B14F-4D97-AF65-F5344CB8AC3E}">
        <p14:creationId xmlns:p14="http://schemas.microsoft.com/office/powerpoint/2010/main" val="3320657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t="28605" r="32854" b="29842"/>
          <a:stretch/>
        </p:blipFill>
        <p:spPr>
          <a:xfrm>
            <a:off x="820962" y="1825064"/>
            <a:ext cx="5635860" cy="467097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046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con </a:t>
            </a:r>
            <a:r>
              <a:rPr lang="es-ES" b="1" dirty="0" err="1"/>
              <a:t>NotI</a:t>
            </a:r>
            <a:r>
              <a:rPr lang="es-ES" b="1" dirty="0"/>
              <a:t> y </a:t>
            </a:r>
            <a:r>
              <a:rPr lang="es-ES" b="1" dirty="0" err="1"/>
              <a:t>XhoI</a:t>
            </a:r>
            <a:r>
              <a:rPr lang="es-ES" b="1" dirty="0"/>
              <a:t> de plásmido (psi-</a:t>
            </a:r>
            <a:r>
              <a:rPr lang="es-ES" b="1" dirty="0" err="1"/>
              <a:t>check</a:t>
            </a:r>
            <a:r>
              <a:rPr lang="es-ES" b="1" dirty="0"/>
              <a:t> 2) e inserto (DHCR24 fw1 y SC5D fw1 y fw3)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939257" y="1834487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766013" y="1880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37206" y="1895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908399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479592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 rot="16200000" flipH="1">
            <a:off x="1376278" y="4509539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 flipH="1">
            <a:off x="1959829" y="4521578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 flipH="1">
            <a:off x="2481015" y="375327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2259845" y="907625"/>
            <a:ext cx="129308" cy="1486398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757308" y="1184480"/>
            <a:ext cx="9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Insertos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739059" y="1118209"/>
            <a:ext cx="129312" cy="106522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71484" y="1215473"/>
            <a:ext cx="122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psi-</a:t>
            </a:r>
            <a:r>
              <a:rPr lang="es-ES" dirty="0" err="1"/>
              <a:t>check</a:t>
            </a:r>
            <a:r>
              <a:rPr lang="es-ES" dirty="0"/>
              <a:t> 2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4921747" y="108285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4442628" y="121547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Ctrl</a:t>
            </a:r>
            <a:r>
              <a:rPr lang="es-ES" dirty="0"/>
              <a:t> 3’UTR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24472" y="1260282"/>
            <a:ext cx="47513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L), de un plásmido con 3’UTR de control (ABCA1) y de los insertos: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fw1: 822pb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fw1: 852pb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fw3: 1842pb</a:t>
            </a:r>
          </a:p>
          <a:p>
            <a:pPr marL="342900" indent="-342900">
              <a:buAutoNum type="arabicPeriod"/>
            </a:pPr>
            <a:r>
              <a:rPr lang="es-ES" dirty="0"/>
              <a:t>Se digiere 1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1 --&gt; 14.7ng/</a:t>
            </a:r>
            <a:r>
              <a:rPr lang="el-GR" dirty="0"/>
              <a:t>μ</a:t>
            </a:r>
            <a:r>
              <a:rPr lang="es-ES" dirty="0"/>
              <a:t>L (0,735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1 --&gt; 16ng/</a:t>
            </a:r>
            <a:r>
              <a:rPr lang="el-GR" dirty="0"/>
              <a:t>μ</a:t>
            </a:r>
            <a:r>
              <a:rPr lang="es-ES" dirty="0"/>
              <a:t>L (0,8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3 --&gt; 16,8ng/</a:t>
            </a:r>
            <a:r>
              <a:rPr lang="el-GR" dirty="0"/>
              <a:t>μ</a:t>
            </a:r>
            <a:r>
              <a:rPr lang="es-ES" dirty="0"/>
              <a:t>L (0,84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psiCheck2 --&gt; 12,6ng/</a:t>
            </a:r>
            <a:r>
              <a:rPr lang="el-GR" dirty="0"/>
              <a:t>μ</a:t>
            </a:r>
            <a:r>
              <a:rPr lang="es-ES" dirty="0"/>
              <a:t>L (0,630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s-ES" dirty="0"/>
              <a:t>Se purifican 24uL con PCR </a:t>
            </a:r>
            <a:r>
              <a:rPr lang="es-ES" dirty="0" err="1"/>
              <a:t>purification</a:t>
            </a:r>
            <a:r>
              <a:rPr lang="es-ES" dirty="0"/>
              <a:t> kit --&gt; 6,1ng/</a:t>
            </a:r>
            <a:r>
              <a:rPr lang="el-GR" dirty="0"/>
              <a:t>μ</a:t>
            </a:r>
            <a:r>
              <a:rPr lang="es-ES" dirty="0"/>
              <a:t>L (0,305</a:t>
            </a:r>
            <a:r>
              <a:rPr lang="el-GR" dirty="0"/>
              <a:t>μ</a:t>
            </a:r>
            <a:r>
              <a:rPr lang="es-ES" dirty="0"/>
              <a:t>g) en 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1648949" y="1861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2189194" y="18667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CuadroTexto 28"/>
          <p:cNvSpPr txBox="1"/>
          <p:nvPr/>
        </p:nvSpPr>
        <p:spPr>
          <a:xfrm rot="16200000">
            <a:off x="3263567" y="337800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 rot="16200000">
            <a:off x="3671618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069639" y="1890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5584950" y="1880658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3" name="CuadroTexto 32"/>
          <p:cNvSpPr txBox="1"/>
          <p:nvPr/>
        </p:nvSpPr>
        <p:spPr>
          <a:xfrm rot="16200000">
            <a:off x="4384431" y="337598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 rot="16200000">
            <a:off x="4784255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8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428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s-ES" dirty="0"/>
                  <a:t>Tamaño del plásmido e insertos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psiCheck2 --&gt;  6,2kpb (27.8ng/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DHCR24 1 --&gt; 822pb (14.7ng/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SC5D 1 --&gt; 852pb (16ng/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Fórmula: </a:t>
                </a:r>
              </a:p>
              <a:p>
                <a:pPr marL="800100" lvl="1" indent="-342900">
                  <a:buFontTx/>
                  <a:buChar char="−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dirty="0" smtClean="0"/>
                      <m:t>ng</m:t>
                    </m:r>
                    <m:r>
                      <m:rPr>
                        <m:nor/>
                      </m:rPr>
                      <a:rPr lang="es-ES" dirty="0" smtClean="0"/>
                      <m:t> </m:t>
                    </m:r>
                    <m:r>
                      <m:rPr>
                        <m:nor/>
                      </m:rPr>
                      <a:rPr lang="es-ES" dirty="0" smtClean="0"/>
                      <m:t>inserto</m:t>
                    </m:r>
                    <m:r>
                      <m:rPr>
                        <m:nor/>
                      </m:rPr>
                      <a:rPr lang="es-ES" dirty="0" smtClean="0"/>
                      <m:t> 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inserto</m:t>
                            </m:r>
                          </m:e>
                        </m:d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ng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dirty="0"/>
              </a:p>
              <a:p>
                <a:pPr marL="800100" lvl="1" indent="-342900">
                  <a:buFontTx/>
                  <a:buChar char="−"/>
                </a:pPr>
                <a:r>
                  <a:rPr lang="es-ES" dirty="0"/>
                  <a:t>Calculadora online </a:t>
                </a:r>
                <a:r>
                  <a:rPr lang="es-ES" dirty="0">
                    <a:hlinkClick r:id="rId2"/>
                  </a:rPr>
                  <a:t>Promega</a:t>
                </a:r>
                <a:endParaRPr lang="es-ES" dirty="0"/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Cantidad ideal de plásmido --&gt; 100ng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Nosotros usamos 50ng porque no hay suficiente vector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Ratios plásmido – inserto ideales --&gt; 1:1, 1:3 y 1:6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Solo hacemos 1:3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16ºC overnight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23/08/19 --&gt; No sale, las bacterias mueren al crecerlas en placas de LB + Ampicilina</a:t>
                </a:r>
              </a:p>
              <a:p>
                <a:pPr marL="800100" lvl="1" indent="-342900">
                  <a:buAutoNum type="arabicPeriod"/>
                </a:pPr>
                <a:endParaRPr lang="es-ES" dirty="0"/>
              </a:p>
              <a:p>
                <a:pPr marL="342900" indent="-342900">
                  <a:buAutoNum type="arabicPeriod"/>
                </a:pPr>
                <a:endParaRPr lang="es-E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blipFill>
                <a:blip r:embed="rId7"/>
                <a:stretch>
                  <a:fillRect l="-659" t="-6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/>
          <p:cNvSpPr txBox="1"/>
          <p:nvPr/>
        </p:nvSpPr>
        <p:spPr>
          <a:xfrm>
            <a:off x="5494789" y="67018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375563" y="670186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1803" y="1025112"/>
            <a:ext cx="2294185" cy="31686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4702" y="1132114"/>
            <a:ext cx="2215846" cy="30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69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de psiCheck2 (II)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824472" y="1260282"/>
            <a:ext cx="47513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Se digieren 2 tubos de 1 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1ª elución --&gt; 18.85ng/</a:t>
            </a:r>
            <a:r>
              <a:rPr lang="el-GR" dirty="0"/>
              <a:t>μ</a:t>
            </a:r>
            <a:r>
              <a:rPr lang="es-ES" dirty="0"/>
              <a:t>L (0,886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2ª elución --&gt; 6,7ng/</a:t>
            </a:r>
            <a:r>
              <a:rPr lang="el-GR" dirty="0"/>
              <a:t>μ</a:t>
            </a:r>
            <a:r>
              <a:rPr lang="es-ES" dirty="0"/>
              <a:t>L (0,181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Se usa la 1ª elución para la siguiente ligación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27/08/19 --&gt; Se purifican las dos eluciones con PCR </a:t>
            </a:r>
            <a:r>
              <a:rPr lang="es-ES" dirty="0" err="1"/>
              <a:t>purification</a:t>
            </a:r>
            <a:r>
              <a:rPr lang="es-ES" dirty="0"/>
              <a:t> kit</a:t>
            </a:r>
          </a:p>
          <a:p>
            <a:pPr marL="800100" lvl="1" indent="-342900">
              <a:buAutoNum type="arabicPeriod"/>
            </a:pPr>
            <a:r>
              <a:rPr lang="es-ES" dirty="0"/>
              <a:t>12,7ng/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6,9ng/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31024" r="24550" b="32133"/>
          <a:stretch/>
        </p:blipFill>
        <p:spPr>
          <a:xfrm>
            <a:off x="669462" y="1858879"/>
            <a:ext cx="4673600" cy="333446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006262" y="2237568"/>
            <a:ext cx="680121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3686384" y="2237568"/>
            <a:ext cx="747072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962765" y="1868236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Std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528979" y="186823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Abrir corchete 13"/>
          <p:cNvSpPr/>
          <p:nvPr/>
        </p:nvSpPr>
        <p:spPr>
          <a:xfrm rot="5400000">
            <a:off x="3660943" y="1012478"/>
            <a:ext cx="117765" cy="142725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2947815" y="1304571"/>
            <a:ext cx="147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psiCheck2 </a:t>
            </a:r>
            <a:r>
              <a:rPr lang="es-ES" dirty="0" err="1"/>
              <a:t>cut</a:t>
            </a:r>
            <a:endParaRPr lang="es-ES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6646" r="16856" b="27399"/>
          <a:stretch/>
        </p:blipFill>
        <p:spPr>
          <a:xfrm>
            <a:off x="3686383" y="4286149"/>
            <a:ext cx="2863273" cy="2244437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145101" y="4498383"/>
            <a:ext cx="608096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5766869" y="4498383"/>
            <a:ext cx="550254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doblada hacia arriba 20"/>
          <p:cNvSpPr/>
          <p:nvPr/>
        </p:nvSpPr>
        <p:spPr>
          <a:xfrm rot="10800000" flipH="1">
            <a:off x="4895514" y="3332217"/>
            <a:ext cx="1057917" cy="766619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83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848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105826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</a:t>
            </a:r>
            <a:r>
              <a:rPr lang="el-GR" dirty="0"/>
              <a:t>α</a:t>
            </a:r>
            <a:r>
              <a:rPr lang="es-ES" dirty="0"/>
              <a:t> (almacenadas a -80ºC)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2 alícuotas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</a:t>
            </a:r>
          </a:p>
          <a:p>
            <a:pPr marL="800100" lvl="1" indent="-342900">
              <a:buAutoNum type="arabicPeriod"/>
            </a:pPr>
            <a:r>
              <a:rPr lang="es-ES" dirty="0"/>
              <a:t>LSD 1:3 (SC5D fw1)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2 min en hielo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+ 50µL de bacterias-plásmido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overnight a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27/08/19 --&gt; No hay colonias ni crecen bacterias --&gt; repetir con vector cortado más recientemente y nuevas ligaciones 1:3 y 1:6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591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01" y="969574"/>
            <a:ext cx="603526" cy="101099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9843" y="2050234"/>
            <a:ext cx="1680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Bacterias 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  <a:p>
            <a:pPr algn="ctr"/>
            <a:r>
              <a:rPr lang="es-ES" dirty="0"/>
              <a:t>competentes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08" y="1577473"/>
            <a:ext cx="403092" cy="403092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2541156" y="133137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8" y="1071977"/>
            <a:ext cx="603526" cy="1010991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4118107" y="864486"/>
            <a:ext cx="360000" cy="360000"/>
            <a:chOff x="5799004" y="1917336"/>
            <a:chExt cx="2601848" cy="2484245"/>
          </a:xfrm>
        </p:grpSpPr>
        <p:grpSp>
          <p:nvGrpSpPr>
            <p:cNvPr id="11" name="Grupo 10"/>
            <p:cNvGrpSpPr/>
            <p:nvPr/>
          </p:nvGrpSpPr>
          <p:grpSpPr>
            <a:xfrm>
              <a:off x="5799005" y="1917336"/>
              <a:ext cx="2601847" cy="2480554"/>
              <a:chOff x="994803" y="1960123"/>
              <a:chExt cx="2601847" cy="2480554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1099225" y="2071992"/>
                <a:ext cx="2393005" cy="2256817"/>
              </a:xfrm>
              <a:prstGeom prst="ellips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Arco de bloque 13"/>
              <p:cNvSpPr/>
              <p:nvPr/>
            </p:nvSpPr>
            <p:spPr>
              <a:xfrm rot="10800000">
                <a:off x="994803" y="1960123"/>
                <a:ext cx="2601847" cy="2480554"/>
              </a:xfrm>
              <a:prstGeom prst="blockArc">
                <a:avLst>
                  <a:gd name="adj1" fmla="val 13061213"/>
                  <a:gd name="adj2" fmla="val 19646687"/>
                  <a:gd name="adj3" fmla="val 8060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Arco de bloque 11"/>
            <p:cNvSpPr/>
            <p:nvPr/>
          </p:nvSpPr>
          <p:spPr>
            <a:xfrm rot="10800000">
              <a:off x="5799004" y="1921027"/>
              <a:ext cx="2601847" cy="2480554"/>
            </a:xfrm>
            <a:prstGeom prst="blockArc">
              <a:avLst>
                <a:gd name="adj1" fmla="val 13026807"/>
                <a:gd name="adj2" fmla="val 19639809"/>
                <a:gd name="adj3" fmla="val 3143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7" name="Flecha curvada hacia abajo 16"/>
          <p:cNvSpPr/>
          <p:nvPr/>
        </p:nvSpPr>
        <p:spPr>
          <a:xfrm rot="19597335" flipH="1">
            <a:off x="3730246" y="80754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520176" y="16809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30’</a:t>
            </a:r>
          </a:p>
        </p:txBody>
      </p:sp>
      <p:sp>
        <p:nvSpPr>
          <p:cNvPr id="19" name="Flecha derecha 18"/>
          <p:cNvSpPr/>
          <p:nvPr/>
        </p:nvSpPr>
        <p:spPr>
          <a:xfrm>
            <a:off x="4995564" y="133137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3"/>
          <a:stretch/>
        </p:blipFill>
        <p:spPr>
          <a:xfrm rot="1988508" flipH="1">
            <a:off x="6002344" y="971288"/>
            <a:ext cx="448098" cy="1137148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6260003" y="171363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42ºC 30’’</a:t>
            </a:r>
          </a:p>
        </p:txBody>
      </p:sp>
      <p:sp>
        <p:nvSpPr>
          <p:cNvPr id="22" name="Flecha derecha 21"/>
          <p:cNvSpPr/>
          <p:nvPr/>
        </p:nvSpPr>
        <p:spPr>
          <a:xfrm>
            <a:off x="6777934" y="133012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764" y="1188867"/>
            <a:ext cx="668929" cy="668929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8324383" y="171363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2’</a:t>
            </a:r>
          </a:p>
        </p:txBody>
      </p:sp>
      <p:sp>
        <p:nvSpPr>
          <p:cNvPr id="25" name="Flecha derecha 24"/>
          <p:cNvSpPr/>
          <p:nvPr/>
        </p:nvSpPr>
        <p:spPr>
          <a:xfrm>
            <a:off x="8915888" y="133012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6" name="Grupo 35"/>
          <p:cNvGrpSpPr/>
          <p:nvPr/>
        </p:nvGrpSpPr>
        <p:grpSpPr>
          <a:xfrm>
            <a:off x="9975633" y="1093399"/>
            <a:ext cx="481012" cy="1062036"/>
            <a:chOff x="5400402" y="2037806"/>
            <a:chExt cx="2410097" cy="4820194"/>
          </a:xfrm>
        </p:grpSpPr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27" name="Rectángulo 26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9" name="Conector recto 2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Imagen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62931" y="783519"/>
            <a:ext cx="369975" cy="619760"/>
          </a:xfrm>
          <a:prstGeom prst="rect">
            <a:avLst/>
          </a:prstGeom>
        </p:spPr>
      </p:pic>
      <p:sp>
        <p:nvSpPr>
          <p:cNvPr id="38" name="Flecha curvada hacia abajo 37"/>
          <p:cNvSpPr/>
          <p:nvPr/>
        </p:nvSpPr>
        <p:spPr>
          <a:xfrm rot="19597335" flipH="1">
            <a:off x="10157277" y="724775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grpSp>
        <p:nvGrpSpPr>
          <p:cNvPr id="41" name="Grupo 40"/>
          <p:cNvGrpSpPr/>
          <p:nvPr/>
        </p:nvGrpSpPr>
        <p:grpSpPr>
          <a:xfrm>
            <a:off x="9134180" y="3202038"/>
            <a:ext cx="739023" cy="339852"/>
            <a:chOff x="5303520" y="4328160"/>
            <a:chExt cx="739023" cy="339852"/>
          </a:xfrm>
        </p:grpSpPr>
        <p:sp>
          <p:nvSpPr>
            <p:cNvPr id="39" name="Flecha curvada hacia la derecha 38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0" name="Flecha curvada hacia la izquierda 39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2" name="CuadroTexto 41"/>
          <p:cNvSpPr txBox="1"/>
          <p:nvPr/>
        </p:nvSpPr>
        <p:spPr>
          <a:xfrm>
            <a:off x="9542167" y="2206793"/>
            <a:ext cx="140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Medio S.O.C.</a:t>
            </a:r>
          </a:p>
          <a:p>
            <a:pPr algn="ctr"/>
            <a:r>
              <a:rPr lang="es-ES" dirty="0"/>
              <a:t>250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43" name="Flecha doblada hacia arriba 42"/>
          <p:cNvSpPr/>
          <p:nvPr/>
        </p:nvSpPr>
        <p:spPr>
          <a:xfrm rot="14471729" flipH="1">
            <a:off x="10466291" y="2914012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adroTexto 43"/>
          <p:cNvSpPr txBox="1"/>
          <p:nvPr/>
        </p:nvSpPr>
        <p:spPr>
          <a:xfrm>
            <a:off x="8632573" y="3612251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225 rpm 37ºC 1h</a:t>
            </a:r>
          </a:p>
        </p:txBody>
      </p:sp>
      <p:sp>
        <p:nvSpPr>
          <p:cNvPr id="45" name="Flecha derecha 44"/>
          <p:cNvSpPr/>
          <p:nvPr/>
        </p:nvSpPr>
        <p:spPr>
          <a:xfrm flipH="1">
            <a:off x="7735248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81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526" y="3204821"/>
            <a:ext cx="1130304" cy="527475"/>
          </a:xfrm>
          <a:prstGeom prst="rect">
            <a:avLst/>
          </a:prstGeom>
        </p:spPr>
      </p:pic>
      <p:grpSp>
        <p:nvGrpSpPr>
          <p:cNvPr id="47" name="Grupo 46"/>
          <p:cNvGrpSpPr/>
          <p:nvPr/>
        </p:nvGrpSpPr>
        <p:grpSpPr>
          <a:xfrm>
            <a:off x="7101464" y="2523196"/>
            <a:ext cx="302749" cy="703218"/>
            <a:chOff x="5400402" y="2037806"/>
            <a:chExt cx="2410097" cy="4820194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49" name="Rectángulo 48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50" name="Conector recto 49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lecha curvada hacia abajo 51"/>
          <p:cNvSpPr/>
          <p:nvPr/>
        </p:nvSpPr>
        <p:spPr>
          <a:xfrm rot="19597335" flipH="1">
            <a:off x="6693644" y="273410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5860409" y="3822374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LB + Ampicilina</a:t>
            </a:r>
          </a:p>
        </p:txBody>
      </p:sp>
      <p:sp>
        <p:nvSpPr>
          <p:cNvPr id="55" name="Flecha derecha 54"/>
          <p:cNvSpPr/>
          <p:nvPr/>
        </p:nvSpPr>
        <p:spPr>
          <a:xfrm flipH="1">
            <a:off x="4851212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uadroTexto 56"/>
          <p:cNvSpPr txBox="1"/>
          <p:nvPr/>
        </p:nvSpPr>
        <p:spPr>
          <a:xfrm>
            <a:off x="4462772" y="2693538"/>
            <a:ext cx="141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Overnight</a:t>
            </a:r>
            <a:r>
              <a:rPr lang="es-ES" dirty="0"/>
              <a:t> 37ºC</a:t>
            </a:r>
          </a:p>
        </p:txBody>
      </p:sp>
      <p:sp>
        <p:nvSpPr>
          <p:cNvPr id="58" name="Flecha doblada hacia arriba 57"/>
          <p:cNvSpPr/>
          <p:nvPr/>
        </p:nvSpPr>
        <p:spPr>
          <a:xfrm rot="10800000">
            <a:off x="1258336" y="346855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9" name="Imagen 58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81" y="3131191"/>
            <a:ext cx="1594472" cy="797236"/>
          </a:xfrm>
          <a:prstGeom prst="rect">
            <a:avLst/>
          </a:prstGeom>
        </p:spPr>
      </p:pic>
      <p:grpSp>
        <p:nvGrpSpPr>
          <p:cNvPr id="81" name="Grupo 80"/>
          <p:cNvGrpSpPr/>
          <p:nvPr/>
        </p:nvGrpSpPr>
        <p:grpSpPr>
          <a:xfrm rot="1500000">
            <a:off x="3701916" y="2559749"/>
            <a:ext cx="138546" cy="834702"/>
            <a:chOff x="2021918" y="2489531"/>
            <a:chExt cx="138546" cy="834702"/>
          </a:xfrm>
        </p:grpSpPr>
        <p:sp>
          <p:nvSpPr>
            <p:cNvPr id="60" name="Triángulo isósceles 5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1" name="Rectángulo 6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67" name="Conector recto 66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CuadroTexto 81"/>
          <p:cNvSpPr txBox="1"/>
          <p:nvPr/>
        </p:nvSpPr>
        <p:spPr>
          <a:xfrm>
            <a:off x="3082079" y="3910378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Picar colonias</a:t>
            </a:r>
          </a:p>
        </p:txBody>
      </p:sp>
      <p:grpSp>
        <p:nvGrpSpPr>
          <p:cNvPr id="83" name="Grupo 82"/>
          <p:cNvGrpSpPr/>
          <p:nvPr/>
        </p:nvGrpSpPr>
        <p:grpSpPr>
          <a:xfrm>
            <a:off x="1051346" y="4721461"/>
            <a:ext cx="481012" cy="1062036"/>
            <a:chOff x="5400402" y="2037806"/>
            <a:chExt cx="2410097" cy="4820194"/>
          </a:xfrm>
        </p:grpSpPr>
        <p:pic>
          <p:nvPicPr>
            <p:cNvPr id="84" name="Imagen 8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85" name="Rectángulo 84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6" name="Conector recto 85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Flecha derecha 87"/>
          <p:cNvSpPr/>
          <p:nvPr/>
        </p:nvSpPr>
        <p:spPr>
          <a:xfrm>
            <a:off x="2541155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9" name="Grupo 88"/>
          <p:cNvGrpSpPr/>
          <p:nvPr/>
        </p:nvGrpSpPr>
        <p:grpSpPr>
          <a:xfrm rot="720000">
            <a:off x="1312893" y="5368508"/>
            <a:ext cx="50355" cy="327442"/>
            <a:chOff x="2021918" y="2489531"/>
            <a:chExt cx="138546" cy="834702"/>
          </a:xfrm>
        </p:grpSpPr>
        <p:sp>
          <p:nvSpPr>
            <p:cNvPr id="90" name="Triángulo isósceles 8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1" name="Rectángulo 9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2" name="Conector recto 91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CuadroTexto 97"/>
          <p:cNvSpPr txBox="1"/>
          <p:nvPr/>
        </p:nvSpPr>
        <p:spPr>
          <a:xfrm>
            <a:off x="1466721" y="5066953"/>
            <a:ext cx="97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2mL </a:t>
            </a:r>
            <a:r>
              <a:rPr lang="es-ES" dirty="0" err="1"/>
              <a:t>LB+Amp</a:t>
            </a:r>
            <a:endParaRPr lang="es-ES" dirty="0"/>
          </a:p>
        </p:txBody>
      </p:sp>
      <p:grpSp>
        <p:nvGrpSpPr>
          <p:cNvPr id="99" name="Grupo 98"/>
          <p:cNvGrpSpPr/>
          <p:nvPr/>
        </p:nvGrpSpPr>
        <p:grpSpPr>
          <a:xfrm>
            <a:off x="3842254" y="4950516"/>
            <a:ext cx="739023" cy="339852"/>
            <a:chOff x="5303520" y="4328160"/>
            <a:chExt cx="739023" cy="339852"/>
          </a:xfrm>
        </p:grpSpPr>
        <p:sp>
          <p:nvSpPr>
            <p:cNvPr id="100" name="Flecha curvada hacia la derecha 99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1" name="Flecha curvada hacia la izquierda 100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02" name="CuadroTexto 101"/>
          <p:cNvSpPr txBox="1"/>
          <p:nvPr/>
        </p:nvSpPr>
        <p:spPr>
          <a:xfrm>
            <a:off x="3340647" y="5360729"/>
            <a:ext cx="18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225 rpm 37ºC </a:t>
            </a:r>
            <a:r>
              <a:rPr lang="es-ES" i="1" dirty="0"/>
              <a:t>overnight</a:t>
            </a:r>
          </a:p>
        </p:txBody>
      </p:sp>
      <p:sp>
        <p:nvSpPr>
          <p:cNvPr id="103" name="Flecha derecha 102"/>
          <p:cNvSpPr/>
          <p:nvPr/>
        </p:nvSpPr>
        <p:spPr>
          <a:xfrm>
            <a:off x="5194893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4" name="Imagen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0232" y="4855233"/>
            <a:ext cx="603526" cy="1010991"/>
          </a:xfrm>
          <a:prstGeom prst="rect">
            <a:avLst/>
          </a:prstGeom>
        </p:spPr>
      </p:pic>
      <p:grpSp>
        <p:nvGrpSpPr>
          <p:cNvPr id="106" name="Grupo 105"/>
          <p:cNvGrpSpPr/>
          <p:nvPr/>
        </p:nvGrpSpPr>
        <p:grpSpPr>
          <a:xfrm>
            <a:off x="6312614" y="4530399"/>
            <a:ext cx="481012" cy="1062036"/>
            <a:chOff x="5400402" y="2037806"/>
            <a:chExt cx="2410097" cy="4820194"/>
          </a:xfrm>
        </p:grpSpPr>
        <p:pic>
          <p:nvPicPr>
            <p:cNvPr id="107" name="Imagen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108" name="Rectángulo 107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09" name="Conector recto 10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5992269" y="3503908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upo 110"/>
          <p:cNvGrpSpPr/>
          <p:nvPr/>
        </p:nvGrpSpPr>
        <p:grpSpPr>
          <a:xfrm rot="720000">
            <a:off x="6574161" y="5177446"/>
            <a:ext cx="50355" cy="327442"/>
            <a:chOff x="2021918" y="2489531"/>
            <a:chExt cx="138546" cy="834702"/>
          </a:xfrm>
        </p:grpSpPr>
        <p:sp>
          <p:nvSpPr>
            <p:cNvPr id="112" name="Triángulo isósceles 111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" name="Rectángulo 112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4" name="Conector recto 113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Flecha curvada hacia abajo 119"/>
          <p:cNvSpPr/>
          <p:nvPr/>
        </p:nvSpPr>
        <p:spPr>
          <a:xfrm rot="2002665">
            <a:off x="6975963" y="4659276"/>
            <a:ext cx="414493" cy="174276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1" name="Flecha derecha 120"/>
          <p:cNvSpPr/>
          <p:nvPr/>
        </p:nvSpPr>
        <p:spPr>
          <a:xfrm>
            <a:off x="7813672" y="526581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3" name="CuadroTexto 122"/>
          <p:cNvSpPr txBox="1"/>
          <p:nvPr/>
        </p:nvSpPr>
        <p:spPr>
          <a:xfrm>
            <a:off x="8580298" y="5229934"/>
            <a:ext cx="10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Miniprep</a:t>
            </a:r>
            <a:endParaRPr lang="es-ES" dirty="0"/>
          </a:p>
        </p:txBody>
      </p:sp>
      <p:sp>
        <p:nvSpPr>
          <p:cNvPr id="125" name="Flecha doblada hacia arriba 124"/>
          <p:cNvSpPr/>
          <p:nvPr/>
        </p:nvSpPr>
        <p:spPr>
          <a:xfrm rot="10800000" flipH="1">
            <a:off x="9786652" y="529036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6" name="CuadroTexto 125"/>
          <p:cNvSpPr txBox="1"/>
          <p:nvPr/>
        </p:nvSpPr>
        <p:spPr>
          <a:xfrm>
            <a:off x="9678248" y="617236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Secuenciación</a:t>
            </a:r>
          </a:p>
        </p:txBody>
      </p:sp>
      <p:sp>
        <p:nvSpPr>
          <p:cNvPr id="127" name="CuadroTexto 126"/>
          <p:cNvSpPr txBox="1"/>
          <p:nvPr/>
        </p:nvSpPr>
        <p:spPr>
          <a:xfrm>
            <a:off x="435039" y="351573"/>
            <a:ext cx="2223301" cy="369332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Transformación 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27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persona&#10;&#10;Descripción generada automáticamente">
            <a:extLst>
              <a:ext uri="{FF2B5EF4-FFF2-40B4-BE49-F238E27FC236}">
                <a16:creationId xmlns:a16="http://schemas.microsoft.com/office/drawing/2014/main" id="{56CF5270-BB90-4F7F-99EA-B824462CE0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9" t="41978" r="19692" b="15933"/>
          <a:stretch/>
        </p:blipFill>
        <p:spPr>
          <a:xfrm>
            <a:off x="1263048" y="2116644"/>
            <a:ext cx="4095165" cy="352481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65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PCR con </a:t>
            </a:r>
            <a:r>
              <a:rPr lang="es-ES" sz="2400" b="1" dirty="0" err="1"/>
              <a:t>primers</a:t>
            </a:r>
            <a:r>
              <a:rPr lang="es-ES" sz="2400" b="1" dirty="0"/>
              <a:t> mDHCR24 fw3/rv2 a distintas t</a:t>
            </a:r>
            <a:r>
              <a:rPr lang="es-ES" sz="2400" b="1" baseline="30000" dirty="0"/>
              <a:t>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455948" y="2412551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630821" y="3355596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4792060" y="33009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??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3700453" y="1151861"/>
            <a:ext cx="50349" cy="1616544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3055567" y="1538936"/>
            <a:ext cx="193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DHCR24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6669535" y="2239166"/>
            <a:ext cx="45165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fw3/rv2 a dos temperaturas: 63ºC (prevista) y 65ºC, </a:t>
            </a:r>
            <a:r>
              <a:rPr lang="es-ES" dirty="0" err="1"/>
              <a:t>Vf</a:t>
            </a:r>
            <a:r>
              <a:rPr lang="es-ES" dirty="0"/>
              <a:t>=20</a:t>
            </a:r>
            <a:r>
              <a:rPr lang="el-GR" dirty="0"/>
              <a:t> 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endParaRPr lang="es-ES" dirty="0"/>
          </a:p>
          <a:p>
            <a:r>
              <a:rPr lang="es-ES" dirty="0"/>
              <a:t>Salen demasiadas bandas a 63ºC y muy juntas, no se puede aislar la de 2268pb. A 65ºC no sale nada en absoluto.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27/08/19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957AB88-BD9C-4E65-9294-3A2487F994DE}"/>
              </a:ext>
            </a:extLst>
          </p:cNvPr>
          <p:cNvSpPr txBox="1"/>
          <p:nvPr/>
        </p:nvSpPr>
        <p:spPr>
          <a:xfrm>
            <a:off x="2871727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12C6F4-7779-49E7-A293-4886007CF756}"/>
              </a:ext>
            </a:extLst>
          </p:cNvPr>
          <p:cNvSpPr txBox="1"/>
          <p:nvPr/>
        </p:nvSpPr>
        <p:spPr>
          <a:xfrm>
            <a:off x="4202179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FB2B4B6-B890-4A28-ABB5-F38AD12F8AB9}"/>
              </a:ext>
            </a:extLst>
          </p:cNvPr>
          <p:cNvSpPr/>
          <p:nvPr/>
        </p:nvSpPr>
        <p:spPr>
          <a:xfrm>
            <a:off x="3976731" y="3353835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FDED923-E57B-4B6B-A011-4862BF96749E}"/>
              </a:ext>
            </a:extLst>
          </p:cNvPr>
          <p:cNvSpPr txBox="1"/>
          <p:nvPr/>
        </p:nvSpPr>
        <p:spPr>
          <a:xfrm>
            <a:off x="2574370" y="298450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2268pb</a:t>
            </a:r>
          </a:p>
        </p:txBody>
      </p:sp>
    </p:spTree>
    <p:extLst>
      <p:ext uri="{BB962C8B-B14F-4D97-AF65-F5344CB8AC3E}">
        <p14:creationId xmlns:p14="http://schemas.microsoft.com/office/powerpoint/2010/main" val="19276259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1975</Words>
  <Application>Microsoft Office PowerPoint</Application>
  <PresentationFormat>Panorámica</PresentationFormat>
  <Paragraphs>308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Falta diapositiva 1 y las imágenes del experimento 3</dc:title>
  <dc:creator>Marta Torrecilla Parra</dc:creator>
  <cp:lastModifiedBy>Marta Torrecilla Parra</cp:lastModifiedBy>
  <cp:revision>71</cp:revision>
  <dcterms:created xsi:type="dcterms:W3CDTF">2019-09-01T16:43:49Z</dcterms:created>
  <dcterms:modified xsi:type="dcterms:W3CDTF">2019-09-26T14:47:13Z</dcterms:modified>
</cp:coreProperties>
</file>